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9"/>
  </p:notesMasterIdLst>
  <p:sldIdLst>
    <p:sldId id="257" r:id="rId3"/>
    <p:sldId id="259" r:id="rId4"/>
    <p:sldId id="266" r:id="rId5"/>
    <p:sldId id="260" r:id="rId6"/>
    <p:sldId id="272" r:id="rId7"/>
    <p:sldId id="273" r:id="rId8"/>
    <p:sldId id="274" r:id="rId9"/>
    <p:sldId id="277" r:id="rId10"/>
    <p:sldId id="262" r:id="rId11"/>
    <p:sldId id="270" r:id="rId12"/>
    <p:sldId id="271" r:id="rId13"/>
    <p:sldId id="261" r:id="rId14"/>
    <p:sldId id="263" r:id="rId15"/>
    <p:sldId id="276" r:id="rId16"/>
    <p:sldId id="264" r:id="rId17"/>
    <p:sldId id="265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6B35A-7C26-4A3E-9B7A-981338F12961}" v="226" dt="2023-05-07T14:38:3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0131" autoAdjust="0"/>
  </p:normalViewPr>
  <p:slideViewPr>
    <p:cSldViewPr snapToGrid="0">
      <p:cViewPr>
        <p:scale>
          <a:sx n="66" d="100"/>
          <a:sy n="66" d="100"/>
        </p:scale>
        <p:origin x="10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77B75-3591-4A0B-B745-C5048765CA8F}" type="datetimeFigureOut">
              <a:t>6/8/2024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898A-7336-41CF-8174-87B282F05B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5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rchitecture/ic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 </a:t>
            </a:r>
            <a:r>
              <a:rPr lang="en-US" dirty="0"/>
              <a:t>Remove this slide from your final presentation. </a:t>
            </a:r>
          </a:p>
          <a:p>
            <a:r>
              <a:rPr lang="en-US" dirty="0"/>
              <a:t>This example architecture diagram shows a solution to configure a webhook to link Git with AWS. You can find this example in the Toolkits for PowerPoint at </a:t>
            </a:r>
            <a:r>
              <a:rPr lang="en-US" dirty="0">
                <a:hlinkClick r:id="rId3"/>
              </a:rPr>
              <a:t>https://aws.amazon.com/architecture/icons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48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or to show AWS console.  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6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any challenges that you encountered and how you overcame those challenges.</a:t>
            </a:r>
          </a:p>
          <a:p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 </a:t>
            </a:r>
            <a:endParaRPr lang="en-US" dirty="0"/>
          </a:p>
          <a:p>
            <a:endParaRPr lang="en-US" dirty="0"/>
          </a:p>
          <a:p>
            <a:r>
              <a:rPr lang="en-US"/>
              <a:t>Describe any new skills that you learned from this project. </a:t>
            </a:r>
            <a:endParaRPr lang="en-US" dirty="0"/>
          </a:p>
          <a:p>
            <a:r>
              <a:rPr lang="en-US"/>
              <a:t>For example: “I learned how to set up auto scaling correctly so my resources were automatically adjusted and allocated at the lowest possible cost.”</a:t>
            </a:r>
            <a:endParaRPr lang="en-US" dirty="0"/>
          </a:p>
          <a:p>
            <a:endParaRPr lang="en-US" dirty="0"/>
          </a:p>
          <a:p>
            <a:r>
              <a:rPr lang="en-US"/>
              <a:t>Discuss any future, out-of-scope use cases in the next steps.</a:t>
            </a:r>
            <a:endParaRPr lang="en-US" dirty="0"/>
          </a:p>
          <a:p>
            <a:r>
              <a:rPr lang="en-US"/>
              <a:t>For example: “I would like to scale out the web application so that multiple departments can use it.”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73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any challenges that you encountered and how you overcame those challenges.</a:t>
            </a:r>
          </a:p>
          <a:p>
            <a:r>
              <a:rPr lang="en-US" dirty="0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 </a:t>
            </a:r>
          </a:p>
          <a:p>
            <a:endParaRPr lang="en-US" dirty="0"/>
          </a:p>
          <a:p>
            <a:r>
              <a:rPr lang="en-US" dirty="0"/>
              <a:t>Describe any new skills that you learned from this project. </a:t>
            </a:r>
          </a:p>
          <a:p>
            <a:r>
              <a:rPr lang="en-US" dirty="0"/>
              <a:t>For example: “I learned how to set up auto scaling correctly so my resources were automatically adjusted and allocated at the lowest possible cost.”</a:t>
            </a:r>
          </a:p>
          <a:p>
            <a:endParaRPr lang="en-US" dirty="0"/>
          </a:p>
          <a:p>
            <a:r>
              <a:rPr lang="en-US" dirty="0"/>
              <a:t>Discuss any future, out-of-scope use cases in the next steps.</a:t>
            </a:r>
          </a:p>
          <a:p>
            <a:r>
              <a:rPr lang="en-US" dirty="0"/>
              <a:t>For example: “I would like to scale out the web application so that multiple departments can use it.”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54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go more in depth about the design considerations and trade-offs that you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3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go more in depth about the design considerations and trade-offs that you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17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at a high level what you have built. </a:t>
            </a:r>
            <a:endParaRPr lang="en-US" dirty="0"/>
          </a:p>
          <a:p>
            <a:r>
              <a:rPr lang="en-US"/>
              <a:t>For example: “I built a web application for a company to host their blog.“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why you chose certain parts of the solutions and any tradeoffs that you made. Focus on how you designed the solutions and how you applied the AWS Well-Architected Framework as part of the process (AWS Well-Architected Framework: </a:t>
            </a:r>
            <a:r>
              <a:rPr lang="en-US" dirty="0">
                <a:hlinkClick r:id="rId3"/>
              </a:rPr>
              <a:t>https://docs.aws.amazon.com/wellarchitected/latest/framework/welcome.html</a:t>
            </a:r>
            <a:r>
              <a:rPr lang="en-US" dirty="0"/>
              <a:t>). </a:t>
            </a:r>
            <a:endParaRPr lang="en-US" dirty="0">
              <a:cs typeface="Calibri"/>
            </a:endParaRPr>
          </a:p>
          <a:p>
            <a:r>
              <a:rPr lang="en-US" dirty="0"/>
              <a:t>For example: “I configured load balancers and auto scaling to make the application highly available and reliable.”  </a:t>
            </a:r>
          </a:p>
          <a:p>
            <a:endParaRPr lang="en-US" dirty="0"/>
          </a:p>
          <a:p>
            <a:r>
              <a:rPr lang="en-US" dirty="0"/>
              <a:t>Include the use cases that you are addressing. Think about who your users are and how they would want to interact with your solution to solve their problem. </a:t>
            </a:r>
          </a:p>
          <a:p>
            <a:r>
              <a:rPr lang="en-US" dirty="0"/>
              <a:t>For example: “Users can view, upload, edit, and delete blog posts. Administrators can approve blog posts.”</a:t>
            </a:r>
          </a:p>
          <a:p>
            <a:endParaRPr lang="en-US" dirty="0"/>
          </a:p>
          <a:p>
            <a:r>
              <a:rPr lang="en-US" dirty="0"/>
              <a:t>Talk about the use cases that you addressed as part of the minimum viable product (MVP) that you scoped and built.</a:t>
            </a:r>
          </a:p>
          <a:p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 lang="en-US" dirty="0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below-bar description is too detailed or not specific. For example: “Our solution analyzes media files.”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67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at a high level what you have built. </a:t>
            </a:r>
            <a:endParaRPr lang="en-US" dirty="0"/>
          </a:p>
          <a:p>
            <a:r>
              <a:rPr lang="en-US"/>
              <a:t>For example: “I built a web application for a company to host their blog.“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why you chose certain parts of the solutions and any tradeoffs that you made. Focus on how you designed the solutions and how you applied the AWS Well-Architected Framework as part of the process (AWS Well-Architected Framework: </a:t>
            </a:r>
            <a:r>
              <a:rPr lang="en-US" dirty="0">
                <a:hlinkClick r:id="rId3"/>
              </a:rPr>
              <a:t>https://docs.aws.amazon.com/wellarchitected/latest/framework/welcome.html</a:t>
            </a:r>
            <a:r>
              <a:rPr lang="en-US" dirty="0"/>
              <a:t>). </a:t>
            </a:r>
            <a:endParaRPr lang="en-US" dirty="0">
              <a:cs typeface="Calibri"/>
            </a:endParaRPr>
          </a:p>
          <a:p>
            <a:r>
              <a:rPr lang="en-US" dirty="0"/>
              <a:t>For example: “I configured load balancers and auto scaling to make the application highly available and reliable.”  </a:t>
            </a:r>
          </a:p>
          <a:p>
            <a:endParaRPr lang="en-US" dirty="0"/>
          </a:p>
          <a:p>
            <a:r>
              <a:rPr lang="en-US" dirty="0"/>
              <a:t>Include the use cases that you are addressing. Think about who your users are and how they would want to interact with your solution to solve their problem. </a:t>
            </a:r>
          </a:p>
          <a:p>
            <a:r>
              <a:rPr lang="en-US" dirty="0"/>
              <a:t>For example: “Users can view, upload, edit, and delete blog posts. Administrators can approve blog posts.”</a:t>
            </a:r>
          </a:p>
          <a:p>
            <a:endParaRPr lang="en-US" dirty="0"/>
          </a:p>
          <a:p>
            <a:r>
              <a:rPr lang="en-US" dirty="0"/>
              <a:t>Talk about the use cases that you addressed as part of the minimum viable product (MVP) that you scoped and built.</a:t>
            </a:r>
          </a:p>
          <a:p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 lang="en-US" dirty="0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below-bar description is too detailed or not specific. For example: “Our solution analyzes media files.”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7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at a high level what you have built. </a:t>
            </a:r>
            <a:endParaRPr lang="en-US" dirty="0"/>
          </a:p>
          <a:p>
            <a:r>
              <a:rPr lang="en-US"/>
              <a:t>For example: “I built a web application for a company to host their blog.“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why you chose certain parts of the solutions and any tradeoffs that you made. Focus on how you designed the solutions and how you applied the AWS Well-Architected Framework as part of the process (AWS Well-Architected Framework: </a:t>
            </a:r>
            <a:r>
              <a:rPr lang="en-US" dirty="0">
                <a:hlinkClick r:id="rId3"/>
              </a:rPr>
              <a:t>https://docs.aws.amazon.com/wellarchitected/latest/framework/welcome.html</a:t>
            </a:r>
            <a:r>
              <a:rPr lang="en-US" dirty="0"/>
              <a:t>). </a:t>
            </a:r>
            <a:endParaRPr lang="en-US" dirty="0">
              <a:cs typeface="Calibri"/>
            </a:endParaRPr>
          </a:p>
          <a:p>
            <a:r>
              <a:rPr lang="en-US" dirty="0"/>
              <a:t>For example: “I configured load balancers and auto scaling to make the application highly available and reliable.”  </a:t>
            </a:r>
          </a:p>
          <a:p>
            <a:endParaRPr lang="en-US" dirty="0"/>
          </a:p>
          <a:p>
            <a:r>
              <a:rPr lang="en-US" dirty="0"/>
              <a:t>Include the use cases that you are addressing. Think about who your users are and how they would want to interact with your solution to solve their problem. </a:t>
            </a:r>
          </a:p>
          <a:p>
            <a:r>
              <a:rPr lang="en-US" dirty="0"/>
              <a:t>For example: “Users can view, upload, edit, and delete blog posts. Administrators can approve blog posts.”</a:t>
            </a:r>
          </a:p>
          <a:p>
            <a:endParaRPr lang="en-US" dirty="0"/>
          </a:p>
          <a:p>
            <a:r>
              <a:rPr lang="en-US" dirty="0"/>
              <a:t>Talk about the use cases that you addressed as part of the minimum viable product (MVP) that you scoped and built.</a:t>
            </a:r>
          </a:p>
          <a:p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 lang="en-US" dirty="0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below-bar description is too detailed or not specific. For example: “Our solution analyzes media files.”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52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at a high level what you have built. </a:t>
            </a:r>
            <a:endParaRPr lang="en-US" dirty="0"/>
          </a:p>
          <a:p>
            <a:r>
              <a:rPr lang="en-US"/>
              <a:t>For example: “I built a web application for a company to host their blog.“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why you chose certain parts of the solutions and any tradeoffs that you made. Focus on how you designed the solutions and how you applied the AWS Well-Architected Framework as part of the process (AWS Well-Architected Framework: </a:t>
            </a:r>
            <a:r>
              <a:rPr lang="en-US" dirty="0">
                <a:hlinkClick r:id="rId3"/>
              </a:rPr>
              <a:t>https://docs.aws.amazon.com/wellarchitected/latest/framework/welcome.html</a:t>
            </a:r>
            <a:r>
              <a:rPr lang="en-US" dirty="0"/>
              <a:t>). </a:t>
            </a:r>
            <a:endParaRPr lang="en-US" dirty="0">
              <a:cs typeface="Calibri"/>
            </a:endParaRPr>
          </a:p>
          <a:p>
            <a:r>
              <a:rPr lang="en-US" dirty="0"/>
              <a:t>For example: “I configured load balancers and auto scaling to make the application highly available and reliable.”  </a:t>
            </a:r>
          </a:p>
          <a:p>
            <a:endParaRPr lang="en-US" dirty="0"/>
          </a:p>
          <a:p>
            <a:r>
              <a:rPr lang="en-US" dirty="0"/>
              <a:t>Include the use cases that you are addressing. Think about who your users are and how they would want to interact with your solution to solve their problem. </a:t>
            </a:r>
          </a:p>
          <a:p>
            <a:r>
              <a:rPr lang="en-US" dirty="0"/>
              <a:t>For example: “Users can view, upload, edit, and delete blog posts. Administrators can approve blog posts.”</a:t>
            </a:r>
          </a:p>
          <a:p>
            <a:endParaRPr lang="en-US" dirty="0"/>
          </a:p>
          <a:p>
            <a:r>
              <a:rPr lang="en-US" dirty="0"/>
              <a:t>Talk about the use cases that you addressed as part of the minimum viable product (MVP) that you scoped and built.</a:t>
            </a:r>
          </a:p>
          <a:p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 lang="en-US" dirty="0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below-bar description is too detailed or not specific. For example: “Our solution analyzes media files.”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1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 </a:t>
            </a:r>
            <a:r>
              <a:rPr lang="en-US" dirty="0"/>
              <a:t>Remove this slide from your final presentation. </a:t>
            </a:r>
          </a:p>
          <a:p>
            <a:r>
              <a:rPr lang="en-US" dirty="0"/>
              <a:t>This example architecture diagram shows a solution to configure a webhook to link Git with AWS. You can find this example in the Toolkits for PowerPoint at </a:t>
            </a:r>
            <a:r>
              <a:rPr lang="en-US" dirty="0">
                <a:hlinkClick r:id="rId3"/>
              </a:rPr>
              <a:t>https://aws.amazon.com/architecture/icons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56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 </a:t>
            </a:r>
            <a:r>
              <a:rPr lang="en-US" dirty="0"/>
              <a:t>Remove this slide from your final presentation. </a:t>
            </a:r>
          </a:p>
          <a:p>
            <a:r>
              <a:rPr lang="en-US" dirty="0"/>
              <a:t>This example architecture diagram shows a solution to configure a webhook to link Git with AWS. You can find this example in the Toolkits for PowerPoint at </a:t>
            </a:r>
            <a:r>
              <a:rPr lang="en-US" dirty="0">
                <a:hlinkClick r:id="rId3"/>
              </a:rPr>
              <a:t>https://aws.amazon.com/architecture/icons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6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08/06/2024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766733" y="2643467"/>
            <a:ext cx="5785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700"/>
            </a:pPr>
            <a:r>
              <a:rPr lang="en" sz="2267" b="1" dirty="0">
                <a:latin typeface="Nunito"/>
                <a:ea typeface="Nunito"/>
                <a:cs typeface="Nunito"/>
                <a:sym typeface="Nunito"/>
              </a:rPr>
              <a:t>IT </a:t>
            </a:r>
            <a:r>
              <a:rPr lang="bs-Latn-BA" sz="2267" b="1" dirty="0">
                <a:latin typeface="Nunito"/>
                <a:ea typeface="Nunito"/>
                <a:cs typeface="Nunito"/>
                <a:sym typeface="Nunito"/>
              </a:rPr>
              <a:t>334</a:t>
            </a:r>
            <a:r>
              <a:rPr lang="en" sz="2267" b="1" dirty="0">
                <a:latin typeface="Nunito"/>
                <a:ea typeface="Nunito"/>
                <a:cs typeface="Nunito"/>
                <a:sym typeface="Nunito"/>
              </a:rPr>
              <a:t> – DevOps Engineering on AWS Cloud</a:t>
            </a:r>
            <a:endParaRPr sz="2267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5766733" y="3354667"/>
            <a:ext cx="5785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s-Latn-BA" sz="2900" dirty="0">
                <a:latin typeface="Nunito Black"/>
                <a:sym typeface="Nunito Black"/>
              </a:rPr>
              <a:t>Project – Building a </a:t>
            </a:r>
            <a:r>
              <a:rPr lang="bs-Latn-BA" sz="2900" dirty="0" err="1">
                <a:latin typeface="Nunito Black"/>
                <a:sym typeface="Nunito Black"/>
              </a:rPr>
              <a:t>Highly</a:t>
            </a:r>
            <a:r>
              <a:rPr lang="bs-Latn-BA" sz="2900" dirty="0">
                <a:latin typeface="Nunito Black"/>
                <a:sym typeface="Nunito Black"/>
              </a:rPr>
              <a:t> </a:t>
            </a:r>
            <a:r>
              <a:rPr lang="bs-Latn-BA" sz="2900" dirty="0" err="1">
                <a:latin typeface="Nunito Black"/>
                <a:sym typeface="Nunito Black"/>
              </a:rPr>
              <a:t>Available</a:t>
            </a:r>
            <a:r>
              <a:rPr lang="bs-Latn-BA" sz="2900" dirty="0">
                <a:latin typeface="Nunito Black"/>
                <a:sym typeface="Nunito Black"/>
              </a:rPr>
              <a:t>, </a:t>
            </a:r>
            <a:r>
              <a:rPr lang="bs-Latn-BA" sz="2900" dirty="0" err="1">
                <a:latin typeface="Nunito Black"/>
                <a:sym typeface="Nunito Black"/>
              </a:rPr>
              <a:t>Scalable</a:t>
            </a:r>
            <a:r>
              <a:rPr lang="bs-Latn-BA" sz="2900" dirty="0">
                <a:latin typeface="Nunito Black"/>
                <a:sym typeface="Nunito Black"/>
              </a:rPr>
              <a:t> Web </a:t>
            </a:r>
            <a:r>
              <a:rPr lang="bs-Latn-BA" sz="2900" dirty="0" err="1">
                <a:latin typeface="Nunito Black"/>
                <a:sym typeface="Nunito Black"/>
              </a:rPr>
              <a:t>Application</a:t>
            </a:r>
            <a:br>
              <a:rPr lang="bs-Latn-BA" sz="2900" dirty="0">
                <a:latin typeface="Nunito Black"/>
                <a:sym typeface="Nunito Black"/>
              </a:rPr>
            </a:br>
            <a:endParaRPr lang="bs-Latn-BA" sz="2900" dirty="0">
              <a:latin typeface="Nunito Black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774953" y="5588612"/>
            <a:ext cx="2408145" cy="12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200"/>
            </a:pPr>
            <a:r>
              <a:rPr lang="en-US" sz="1600" b="1" dirty="0">
                <a:latin typeface="Nunito"/>
                <a:ea typeface="Nunito"/>
                <a:cs typeface="Nunito"/>
              </a:rPr>
              <a:t>Group </a:t>
            </a:r>
            <a:r>
              <a:rPr lang="bs-Latn-BA" sz="1600" b="1" dirty="0">
                <a:latin typeface="Nunito"/>
                <a:ea typeface="Nunito"/>
                <a:cs typeface="Nunito"/>
              </a:rPr>
              <a:t>12</a:t>
            </a:r>
            <a:r>
              <a:rPr lang="en-US" sz="1600" b="1" dirty="0">
                <a:latin typeface="Nunito"/>
                <a:ea typeface="Nunito"/>
                <a:cs typeface="Nunito"/>
              </a:rPr>
              <a:t>:</a:t>
            </a:r>
            <a:br>
              <a:rPr lang="en-US" sz="1600" b="1" dirty="0">
                <a:latin typeface="Nunito"/>
                <a:ea typeface="Nunito"/>
                <a:cs typeface="Nunito"/>
              </a:rPr>
            </a:br>
            <a:r>
              <a:rPr lang="bs-Latn-BA" sz="1600" dirty="0">
                <a:latin typeface="Nunito"/>
                <a:ea typeface="Nunito"/>
                <a:cs typeface="Nunito"/>
              </a:rPr>
              <a:t>Elma Sarajlić</a:t>
            </a:r>
            <a:br>
              <a:rPr lang="bs-Latn-BA" sz="1600" dirty="0">
                <a:latin typeface="Nunito"/>
                <a:ea typeface="Nunito"/>
                <a:cs typeface="Nunito"/>
              </a:rPr>
            </a:br>
            <a:r>
              <a:rPr lang="bs-Latn-BA" sz="1600" dirty="0">
                <a:latin typeface="Nunito"/>
                <a:ea typeface="Nunito"/>
                <a:cs typeface="Nunito"/>
              </a:rPr>
              <a:t>Merima Maksumić</a:t>
            </a:r>
            <a:endParaRPr lang="en-US" dirty="0"/>
          </a:p>
        </p:txBody>
      </p:sp>
      <p:sp>
        <p:nvSpPr>
          <p:cNvPr id="2" name="Google Shape;56;p1">
            <a:extLst>
              <a:ext uri="{FF2B5EF4-FFF2-40B4-BE49-F238E27FC236}">
                <a16:creationId xmlns:a16="http://schemas.microsoft.com/office/drawing/2014/main" id="{BABB3A38-A9A8-FCB1-46E2-770B258857C4}"/>
              </a:ext>
            </a:extLst>
          </p:cNvPr>
          <p:cNvSpPr txBox="1"/>
          <p:nvPr/>
        </p:nvSpPr>
        <p:spPr>
          <a:xfrm>
            <a:off x="2475863" y="5837090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sz="1600" b="1" dirty="0">
              <a:latin typeface="Nunito"/>
            </a:endParaRPr>
          </a:p>
        </p:txBody>
      </p:sp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7D7662F5-7A32-C07E-9AD8-92C6BA2D0C39}"/>
              </a:ext>
            </a:extLst>
          </p:cNvPr>
          <p:cNvSpPr txBox="1"/>
          <p:nvPr/>
        </p:nvSpPr>
        <p:spPr>
          <a:xfrm>
            <a:off x="5465885" y="5861938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dirty="0">
                <a:latin typeface="Nunito"/>
              </a:rPr>
              <a:t>Date</a:t>
            </a:r>
            <a:r>
              <a:rPr lang="bs-Latn-BA" sz="1600" b="1" dirty="0">
                <a:latin typeface="Nunito"/>
              </a:rPr>
              <a:t>: 14.06.2024.</a:t>
            </a:r>
            <a:endParaRPr lang="en-US" sz="1600" b="1" dirty="0">
              <a:latin typeface="Nunito"/>
            </a:endParaRPr>
          </a:p>
        </p:txBody>
      </p:sp>
      <p:sp>
        <p:nvSpPr>
          <p:cNvPr id="4" name="Google Shape;56;p1">
            <a:extLst>
              <a:ext uri="{FF2B5EF4-FFF2-40B4-BE49-F238E27FC236}">
                <a16:creationId xmlns:a16="http://schemas.microsoft.com/office/drawing/2014/main" id="{55B5D172-7E2F-65C4-48AB-7DF2CC3D88DF}"/>
              </a:ext>
            </a:extLst>
          </p:cNvPr>
          <p:cNvSpPr txBox="1"/>
          <p:nvPr/>
        </p:nvSpPr>
        <p:spPr>
          <a:xfrm>
            <a:off x="2757471" y="6118698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sz="1600" b="1" dirty="0">
              <a:latin typeface="Nunito"/>
            </a:endParaRPr>
          </a:p>
        </p:txBody>
      </p:sp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726C2C00-CF77-6181-28BB-FB9D57C98422}"/>
              </a:ext>
            </a:extLst>
          </p:cNvPr>
          <p:cNvSpPr txBox="1"/>
          <p:nvPr/>
        </p:nvSpPr>
        <p:spPr>
          <a:xfrm>
            <a:off x="8886602" y="5729416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dirty="0">
                <a:latin typeface="Nunito"/>
              </a:rPr>
              <a:t>Teacher:</a:t>
            </a:r>
            <a:br>
              <a:rPr lang="en-US" sz="1600" b="1" dirty="0">
                <a:latin typeface="Nunito"/>
              </a:rPr>
            </a:br>
            <a:r>
              <a:rPr lang="en-US" sz="1600" dirty="0">
                <a:latin typeface="Nunito"/>
              </a:rPr>
              <a:t>D</a:t>
            </a:r>
            <a:r>
              <a:rPr lang="bs-Latn-BA" sz="1600" dirty="0">
                <a:latin typeface="Nunito"/>
              </a:rPr>
              <a:t>ž</a:t>
            </a:r>
            <a:r>
              <a:rPr lang="en-US" sz="1600" dirty="0" err="1">
                <a:latin typeface="Nunito"/>
              </a:rPr>
              <a:t>enana</a:t>
            </a:r>
            <a:r>
              <a:rPr lang="en-US" sz="1600" dirty="0">
                <a:latin typeface="Nunito"/>
              </a:rPr>
              <a:t> D</a:t>
            </a:r>
            <a:r>
              <a:rPr lang="bs-Latn-BA" sz="1600" dirty="0">
                <a:latin typeface="Nunito"/>
              </a:rPr>
              <a:t>ž</a:t>
            </a:r>
            <a:r>
              <a:rPr lang="en-US" sz="1600" dirty="0" err="1">
                <a:latin typeface="Nunito"/>
              </a:rPr>
              <a:t>evlan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92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Architecture diagram of the solution :</a:t>
            </a:r>
            <a:r>
              <a:rPr lang="bs-Latn-BA" sz="3600" b="1" dirty="0">
                <a:solidFill>
                  <a:srgbClr val="002060"/>
                </a:solidFill>
              </a:rPr>
              <a:t> PHASE 3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4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13DE76C-8B0D-9381-9CBD-CFDF6C0F5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3" y="1526971"/>
            <a:ext cx="8521708" cy="51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Architecture diagram of the solution : </a:t>
            </a:r>
            <a:r>
              <a:rPr lang="bs-Latn-BA" sz="3600" b="1" dirty="0">
                <a:solidFill>
                  <a:srgbClr val="002060"/>
                </a:solidFill>
              </a:rPr>
              <a:t>PHASE 4 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4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0BB50B-7E27-0561-49F4-69BB4823F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61" y="1495567"/>
            <a:ext cx="8632477" cy="52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3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Demo</a:t>
            </a:r>
            <a:endParaRPr lang="en-US" dirty="0"/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demoapp">
            <a:hlinkClick r:id="" action="ppaction://media"/>
            <a:extLst>
              <a:ext uri="{FF2B5EF4-FFF2-40B4-BE49-F238E27FC236}">
                <a16:creationId xmlns:a16="http://schemas.microsoft.com/office/drawing/2014/main" id="{50BB010B-5CC9-BD72-851B-1724EE495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5534" y="1541298"/>
            <a:ext cx="9000931" cy="5063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2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bs-Latn-BA" sz="3600" b="1" dirty="0">
                <a:solidFill>
                  <a:srgbClr val="002060"/>
                </a:solidFill>
              </a:rPr>
              <a:t>Challenges &amp; </a:t>
            </a:r>
            <a:r>
              <a:rPr lang="en-US" sz="3600" b="1" dirty="0">
                <a:solidFill>
                  <a:srgbClr val="002060"/>
                </a:solidFill>
              </a:rPr>
              <a:t>Lessons learned</a:t>
            </a:r>
          </a:p>
          <a:p>
            <a:endParaRPr lang="en-US" sz="3600" b="1" dirty="0">
              <a:solidFill>
                <a:srgbClr val="002060"/>
              </a:solidFill>
            </a:endParaRPr>
          </a:p>
          <a:p>
            <a:br>
              <a:rPr lang="en-GB" dirty="0"/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CF46-5404-20A9-F95A-C0203700503C}"/>
              </a:ext>
            </a:extLst>
          </p:cNvPr>
          <p:cNvSpPr txBox="1"/>
          <p:nvPr/>
        </p:nvSpPr>
        <p:spPr>
          <a:xfrm>
            <a:off x="184731" y="1921397"/>
            <a:ext cx="11829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Challenges:</a:t>
            </a:r>
            <a:br>
              <a:rPr lang="bs-Latn-BA" dirty="0"/>
            </a:br>
            <a:r>
              <a:rPr lang="en-GB" dirty="0"/>
              <a:t>Migrating data from EC2 to Amazon RDS due to unopened ports.</a:t>
            </a:r>
            <a:br>
              <a:rPr lang="bs-Latn-BA" dirty="0"/>
            </a:br>
            <a:r>
              <a:rPr lang="en-GB" dirty="0"/>
              <a:t>Using the AWS Pricing Calculator and cost estimation were particularly difficult.</a:t>
            </a:r>
            <a:endParaRPr lang="bs-Latn-BA" dirty="0"/>
          </a:p>
          <a:p>
            <a:br>
              <a:rPr lang="bs-Latn-BA" dirty="0"/>
            </a:br>
            <a:r>
              <a:rPr lang="en-GB" b="1" dirty="0"/>
              <a:t>Skills Gained:</a:t>
            </a:r>
            <a:endParaRPr lang="bs-Latn-BA" b="1" dirty="0"/>
          </a:p>
          <a:p>
            <a:r>
              <a:rPr lang="en-GB" dirty="0"/>
              <a:t>Separated infrastructure into web server and database.</a:t>
            </a:r>
            <a:endParaRPr lang="bs-Latn-BA" dirty="0"/>
          </a:p>
          <a:p>
            <a:r>
              <a:rPr lang="en-GB" dirty="0"/>
              <a:t>Enabled auto-scaling and managed instance backups.</a:t>
            </a:r>
            <a:endParaRPr lang="bs-Latn-BA" dirty="0"/>
          </a:p>
          <a:p>
            <a:r>
              <a:rPr lang="en-GB" dirty="0"/>
              <a:t>Mastered AWS services deployment and pricing estimation.</a:t>
            </a:r>
            <a:endParaRPr lang="bs-Latn-BA" dirty="0"/>
          </a:p>
          <a:p>
            <a:endParaRPr lang="bs-Latn-BA" dirty="0"/>
          </a:p>
          <a:p>
            <a:r>
              <a:rPr lang="en-GB" b="1" dirty="0"/>
              <a:t>Phases:</a:t>
            </a:r>
            <a:endParaRPr lang="bs-Latn-BA" b="1" dirty="0"/>
          </a:p>
          <a:p>
            <a:r>
              <a:rPr lang="en-GB" dirty="0"/>
              <a:t>Easiest:</a:t>
            </a:r>
            <a:r>
              <a:rPr lang="bs-Latn-BA" dirty="0"/>
              <a:t> PHASE 2 &amp; PHASE 3 -</a:t>
            </a:r>
            <a:r>
              <a:rPr lang="en-GB" dirty="0"/>
              <a:t> Setting up VPC and EC2 instances.</a:t>
            </a:r>
            <a:endParaRPr lang="bs-Latn-BA" dirty="0"/>
          </a:p>
          <a:p>
            <a:r>
              <a:rPr lang="en-GB" dirty="0"/>
              <a:t>Most Difficult: </a:t>
            </a:r>
            <a:r>
              <a:rPr lang="bs-Latn-BA" dirty="0"/>
              <a:t>PHASE 1 &amp; PHASE 4 -</a:t>
            </a:r>
            <a:r>
              <a:rPr lang="en-GB" dirty="0"/>
              <a:t>Using AWS Pricing Calculator and migrating data to RDS, which took the most time.</a:t>
            </a:r>
            <a:endParaRPr lang="bs-Latn-BA" dirty="0"/>
          </a:p>
          <a:p>
            <a:endParaRPr lang="bs-Latn-BA" dirty="0"/>
          </a:p>
          <a:p>
            <a:r>
              <a:rPr lang="en-GB" b="1" dirty="0"/>
              <a:t>Other:</a:t>
            </a:r>
            <a:r>
              <a:rPr lang="bs-Latn-BA" b="1" dirty="0"/>
              <a:t> </a:t>
            </a:r>
            <a:r>
              <a:rPr lang="bs-Latn-BA" dirty="0"/>
              <a:t>Learn how to </a:t>
            </a:r>
            <a:r>
              <a:rPr lang="en-GB" dirty="0"/>
              <a:t>writ</a:t>
            </a:r>
            <a:r>
              <a:rPr lang="bs-Latn-BA" dirty="0"/>
              <a:t>e </a:t>
            </a:r>
            <a:r>
              <a:rPr lang="en-GB" dirty="0"/>
              <a:t>documentation</a:t>
            </a:r>
            <a:r>
              <a:rPr lang="bs-Latn-BA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17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bs-Latn-BA" sz="3600" b="1" dirty="0">
                <a:solidFill>
                  <a:srgbClr val="002060"/>
                </a:solidFill>
              </a:rPr>
              <a:t>References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b="1" dirty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bs-Latn-BA" sz="2000" dirty="0">
                <a:solidFill>
                  <a:srgbClr val="232F3E"/>
                </a:solidFill>
              </a:rPr>
            </a:br>
            <a:br>
              <a:rPr lang="bs-Latn-BA" sz="2000" dirty="0">
                <a:solidFill>
                  <a:srgbClr val="232F3E"/>
                </a:solidFill>
              </a:rPr>
            </a:br>
            <a:br>
              <a:rPr lang="bs-Latn-BA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https://awsacademy.instructure.com/courses/49302/modules/items/4245907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https://docs.aws.amazon.com/pricing-calculator/index.html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https://docs.aws.amazon.com/elasticloadbalancing/latest/application/application-load-balancers.html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https://awsacademy.instructure.com/courses/49302/modules/items/4246031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https://www.youtube.com/watch?v=aeLdPYGnn_Q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https://awsacademy.instructure.com/courses/49302/modules/items/4246271 </a:t>
            </a:r>
            <a:br>
              <a:rPr lang="en-US" sz="2000" dirty="0">
                <a:solidFill>
                  <a:srgbClr val="232F3E"/>
                </a:solidFill>
              </a:rPr>
            </a:br>
            <a:r>
              <a:rPr lang="en-US" sz="2000" dirty="0">
                <a:solidFill>
                  <a:srgbClr val="232F3E"/>
                </a:solidFill>
              </a:rPr>
              <a:t>https://awsacademy.instructure.com/courses/49302/modules/items/4246188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70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50348" y="304247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lang="en-US" sz="3600">
              <a:solidFill>
                <a:schemeClr val="tx1">
                  <a:lumMod val="95000"/>
                  <a:lumOff val="5000"/>
                </a:schemeClr>
              </a:solidFill>
              <a:latin typeface="Nunito"/>
              <a:ea typeface="Nunito"/>
              <a:cs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1156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33783" y="304247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unito"/>
                <a:sym typeface="Nunito"/>
              </a:rPr>
              <a:t>THANK YOU!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0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Business scenario overview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Problem or opportunity statement.</a:t>
            </a:r>
            <a:endParaRPr lang="bs-Latn-BA" b="1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>
                <a:solidFill>
                  <a:schemeClr val="tx1"/>
                </a:solidFill>
              </a:rPr>
              <a:t>XYZ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University has received complaints about the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web application's performance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and availability during peak admissions</a:t>
            </a:r>
            <a:r>
              <a:rPr lang="bs-Latn-BA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periods.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>
                <a:solidFill>
                  <a:schemeClr val="tx1"/>
                </a:solidFill>
              </a:rPr>
              <a:t>Our task was to provide a cost-effective, highly available, and scalable web application that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needs to support thousands of users simultaneously and maintain high performance and availability. </a:t>
            </a:r>
          </a:p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br>
              <a:rPr lang="en-US" sz="1050" dirty="0">
                <a:solidFill>
                  <a:schemeClr val="tx1"/>
                </a:solidFill>
              </a:rPr>
            </a:br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02323" y="1701766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0DC8D-BD96-7206-D51B-1F671CEB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23" y="3729554"/>
            <a:ext cx="6772154" cy="2385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77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Business scenario overview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bs-Latn-BA" b="1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bs-Latn-BA" b="1" dirty="0">
                <a:solidFill>
                  <a:schemeClr val="tx1"/>
                </a:solidFill>
              </a:rPr>
              <a:t>lution</a:t>
            </a:r>
            <a:r>
              <a:rPr lang="en-US" b="1" dirty="0">
                <a:solidFill>
                  <a:schemeClr val="tx1"/>
                </a:solidFill>
              </a:rPr>
              <a:t> requirements</a:t>
            </a:r>
            <a:r>
              <a:rPr lang="bs-Latn-BA" b="1" dirty="0">
                <a:solidFill>
                  <a:schemeClr val="tx1"/>
                </a:solidFill>
              </a:rPr>
              <a:t>:</a:t>
            </a:r>
            <a:endParaRPr lang="bs-Latn-BA" altLang="en-US" sz="3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Functional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View, add, delete, and modify student records without delay</a:t>
            </a:r>
            <a:r>
              <a:rPr lang="bs-Latn-BA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Load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balanced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Properly distribute user traffic.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Scalable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Meet high demand during peak periods.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Highly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available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Minimal downtime.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Secure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Database secured, appropriate network security settings</a:t>
            </a:r>
            <a:r>
              <a:rPr lang="bs-Latn-BA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GB" sz="1600" dirty="0">
                <a:solidFill>
                  <a:schemeClr val="tx1"/>
                </a:solidFill>
              </a:rPr>
              <a:t>can be accessed only over the appropriate ports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Cost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optimized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Keep costs low.</a:t>
            </a:r>
            <a:endParaRPr lang="bs-Latn-BA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438150" indent="-285750">
              <a:lnSpc>
                <a:spcPct val="150000"/>
              </a:lnSpc>
              <a:spcAft>
                <a:spcPts val="120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High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performing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Routine operations without perceivable delay. </a:t>
            </a:r>
          </a:p>
          <a:p>
            <a:pPr marL="761985" lvl="1" indent="0">
              <a:lnSpc>
                <a:spcPct val="100000"/>
              </a:lnSpc>
              <a:spcAft>
                <a:spcPts val="1200"/>
              </a:spcAft>
              <a:buNone/>
            </a:pPr>
            <a:endParaRPr lang="bs-Latn-BA" sz="1600" dirty="0">
              <a:solidFill>
                <a:schemeClr val="tx1"/>
              </a:solidFill>
            </a:endParaRPr>
          </a:p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br>
              <a:rPr lang="en-US" sz="1050" dirty="0">
                <a:solidFill>
                  <a:schemeClr val="tx1"/>
                </a:solidFill>
              </a:rPr>
            </a:br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02323" y="1701766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8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overview</a:t>
            </a:r>
          </a:p>
          <a:p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6" y="3429000"/>
            <a:ext cx="2722031" cy="4555200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22199D-A67E-2FAF-69E3-35EC0450668F}"/>
              </a:ext>
            </a:extLst>
          </p:cNvPr>
          <p:cNvSpPr/>
          <p:nvPr/>
        </p:nvSpPr>
        <p:spPr>
          <a:xfrm>
            <a:off x="285409" y="2508103"/>
            <a:ext cx="2581154" cy="152760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Planning the design and estimating cost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06B513-BA8F-4AF9-D802-BD6712E0AC65}"/>
              </a:ext>
            </a:extLst>
          </p:cNvPr>
          <p:cNvSpPr/>
          <p:nvPr/>
        </p:nvSpPr>
        <p:spPr>
          <a:xfrm>
            <a:off x="3343648" y="2581583"/>
            <a:ext cx="2581154" cy="152760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Creating a basic functional Web Application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BD48C3-BAF6-67F7-8F5D-C7A055451CBC}"/>
              </a:ext>
            </a:extLst>
          </p:cNvPr>
          <p:cNvSpPr/>
          <p:nvPr/>
        </p:nvSpPr>
        <p:spPr>
          <a:xfrm>
            <a:off x="6401888" y="2508145"/>
            <a:ext cx="2581154" cy="152760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Decoupling the application components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6B7873B-570F-2F92-DC25-00B7383F01D3}"/>
              </a:ext>
            </a:extLst>
          </p:cNvPr>
          <p:cNvSpPr/>
          <p:nvPr/>
        </p:nvSpPr>
        <p:spPr>
          <a:xfrm>
            <a:off x="9420554" y="2508103"/>
            <a:ext cx="2581154" cy="152760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  <a:t>Implementing High Aviailability and Scalability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F887D-9FC3-5688-7FDA-47B1BDCDE9A7}"/>
              </a:ext>
            </a:extLst>
          </p:cNvPr>
          <p:cNvSpPr txBox="1"/>
          <p:nvPr/>
        </p:nvSpPr>
        <p:spPr>
          <a:xfrm>
            <a:off x="3336381" y="4266283"/>
            <a:ext cx="2581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Two AZ‘s 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Two instances EC2 Securtity group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Internet Gateway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F2BFE-BD0B-9C80-4517-FFD8B9AF2CD7}"/>
              </a:ext>
            </a:extLst>
          </p:cNvPr>
          <p:cNvSpPr txBox="1"/>
          <p:nvPr/>
        </p:nvSpPr>
        <p:spPr>
          <a:xfrm>
            <a:off x="6401888" y="4297665"/>
            <a:ext cx="2581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Amazon RDS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Cloud9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Secrets Manager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Migration of Database </a:t>
            </a:r>
            <a:br>
              <a:rPr lang="bs-Latn-BA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35E42-98E3-F1EA-5705-ACFF5D14AF01}"/>
              </a:ext>
            </a:extLst>
          </p:cNvPr>
          <p:cNvSpPr txBox="1"/>
          <p:nvPr/>
        </p:nvSpPr>
        <p:spPr>
          <a:xfrm>
            <a:off x="9420554" y="4287816"/>
            <a:ext cx="25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Application Load Balancer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Auto Scalling Group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A6C8F-9D5C-0B60-F3CF-62927E7F87BB}"/>
              </a:ext>
            </a:extLst>
          </p:cNvPr>
          <p:cNvSpPr txBox="1"/>
          <p:nvPr/>
        </p:nvSpPr>
        <p:spPr>
          <a:xfrm>
            <a:off x="285409" y="4329371"/>
            <a:ext cx="2566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Digrams</a:t>
            </a:r>
            <a:b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s-Latn-BA" sz="1600" dirty="0">
                <a:latin typeface="Arial" panose="020B0604020202020204" pitchFamily="34" charset="0"/>
                <a:cs typeface="Arial" panose="020B0604020202020204" pitchFamily="34" charset="0"/>
              </a:rPr>
              <a:t>AWS Pricing Calculator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4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Solution overview</a:t>
            </a: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6" y="3429000"/>
            <a:ext cx="2722031" cy="4555200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22199D-A67E-2FAF-69E3-35EC0450668F}"/>
              </a:ext>
            </a:extLst>
          </p:cNvPr>
          <p:cNvSpPr/>
          <p:nvPr/>
        </p:nvSpPr>
        <p:spPr>
          <a:xfrm>
            <a:off x="285409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Planning the design and estimating cost</a:t>
            </a:r>
            <a:endParaRPr lang="en-GB" sz="1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06B513-BA8F-4AF9-D802-BD6712E0AC65}"/>
              </a:ext>
            </a:extLst>
          </p:cNvPr>
          <p:cNvSpPr/>
          <p:nvPr/>
        </p:nvSpPr>
        <p:spPr>
          <a:xfrm>
            <a:off x="3007440" y="1918847"/>
            <a:ext cx="3473841" cy="2706117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Creating a basic functional Web Application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BD48C3-BAF6-67F7-8F5D-C7A055451CBC}"/>
              </a:ext>
            </a:extLst>
          </p:cNvPr>
          <p:cNvSpPr/>
          <p:nvPr/>
        </p:nvSpPr>
        <p:spPr>
          <a:xfrm>
            <a:off x="6603406" y="2560335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Decoupling the application components </a:t>
            </a:r>
            <a:endParaRPr lang="en-GB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6B7873B-570F-2F92-DC25-00B7383F01D3}"/>
              </a:ext>
            </a:extLst>
          </p:cNvPr>
          <p:cNvSpPr/>
          <p:nvPr/>
        </p:nvSpPr>
        <p:spPr>
          <a:xfrm>
            <a:off x="9420554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Implementing High Aviailability and Scalability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F887D-9FC3-5688-7FDA-47B1BDCDE9A7}"/>
              </a:ext>
            </a:extLst>
          </p:cNvPr>
          <p:cNvSpPr txBox="1"/>
          <p:nvPr/>
        </p:nvSpPr>
        <p:spPr>
          <a:xfrm>
            <a:off x="3336381" y="4266283"/>
            <a:ext cx="2581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Vpc</a:t>
            </a:r>
            <a:br>
              <a:rPr lang="bs-Latn-BA" sz="1600" dirty="0"/>
            </a:br>
            <a:r>
              <a:rPr lang="bs-Latn-BA" sz="1600" dirty="0"/>
              <a:t>Two AZ‘s </a:t>
            </a:r>
            <a:br>
              <a:rPr lang="bs-Latn-BA" sz="1600" dirty="0"/>
            </a:br>
            <a:r>
              <a:rPr lang="bs-Latn-BA" sz="1600" dirty="0"/>
              <a:t>Two instances EC2 Securtity group</a:t>
            </a:r>
            <a:br>
              <a:rPr lang="bs-Latn-BA" sz="1600" dirty="0"/>
            </a:br>
            <a:r>
              <a:rPr lang="bs-Latn-BA" sz="1600" dirty="0"/>
              <a:t>Internet Gateway</a:t>
            </a:r>
            <a:br>
              <a:rPr lang="bs-Latn-BA" sz="1600" dirty="0"/>
            </a:br>
            <a:r>
              <a:rPr lang="bs-Latn-BA" sz="1600" dirty="0"/>
              <a:t>Nat Gateway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F2BFE-BD0B-9C80-4517-FFD8B9AF2CD7}"/>
              </a:ext>
            </a:extLst>
          </p:cNvPr>
          <p:cNvSpPr txBox="1"/>
          <p:nvPr/>
        </p:nvSpPr>
        <p:spPr>
          <a:xfrm>
            <a:off x="6401888" y="4297665"/>
            <a:ext cx="2581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Amazon RDS</a:t>
            </a:r>
            <a:br>
              <a:rPr lang="bs-Latn-BA" sz="1600" dirty="0"/>
            </a:br>
            <a:r>
              <a:rPr lang="bs-Latn-BA" sz="1600" dirty="0"/>
              <a:t>Cloud9</a:t>
            </a:r>
            <a:br>
              <a:rPr lang="bs-Latn-BA" sz="1600" dirty="0"/>
            </a:br>
            <a:r>
              <a:rPr lang="bs-Latn-BA" sz="1600" dirty="0"/>
              <a:t>Secrets Manager</a:t>
            </a:r>
            <a:br>
              <a:rPr lang="bs-Latn-BA" sz="1600" dirty="0"/>
            </a:br>
            <a:r>
              <a:rPr lang="bs-Latn-BA" sz="1600" dirty="0"/>
              <a:t>Migration of Database </a:t>
            </a:r>
            <a:br>
              <a:rPr lang="bs-Latn-BA" dirty="0"/>
            </a:b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35E42-98E3-F1EA-5705-ACFF5D14AF01}"/>
              </a:ext>
            </a:extLst>
          </p:cNvPr>
          <p:cNvSpPr txBox="1"/>
          <p:nvPr/>
        </p:nvSpPr>
        <p:spPr>
          <a:xfrm>
            <a:off x="9420554" y="4287816"/>
            <a:ext cx="25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Application Load Balancer</a:t>
            </a:r>
            <a:br>
              <a:rPr lang="bs-Latn-BA" sz="1600" dirty="0"/>
            </a:br>
            <a:r>
              <a:rPr lang="bs-Latn-BA" sz="1600" dirty="0"/>
              <a:t>Auto Scaling Group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A6C8F-9D5C-0B60-F3CF-62927E7F87BB}"/>
              </a:ext>
            </a:extLst>
          </p:cNvPr>
          <p:cNvSpPr txBox="1"/>
          <p:nvPr/>
        </p:nvSpPr>
        <p:spPr>
          <a:xfrm>
            <a:off x="285409" y="4329371"/>
            <a:ext cx="2566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Diagrams</a:t>
            </a:r>
            <a:br>
              <a:rPr lang="bs-Latn-BA" sz="1600" dirty="0"/>
            </a:br>
            <a:r>
              <a:rPr lang="bs-Latn-BA" sz="1600" dirty="0"/>
              <a:t>AWS Pricing Calculator</a:t>
            </a:r>
          </a:p>
          <a:p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4353CED-38C0-91FF-767C-135680CC8759}"/>
              </a:ext>
            </a:extLst>
          </p:cNvPr>
          <p:cNvSpPr/>
          <p:nvPr/>
        </p:nvSpPr>
        <p:spPr>
          <a:xfrm>
            <a:off x="4525160" y="3616775"/>
            <a:ext cx="1956121" cy="1340458"/>
          </a:xfrm>
          <a:prstGeom prst="wedgeEllipseCallout">
            <a:avLst>
              <a:gd name="adj1" fmla="val -42726"/>
              <a:gd name="adj2" fmla="val -393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Enable DNS hostnames for VPC</a:t>
            </a:r>
            <a:endParaRPr lang="en-GB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41708A8-AEFE-40B7-5BED-ED95A4ACC01A}"/>
              </a:ext>
            </a:extLst>
          </p:cNvPr>
          <p:cNvSpPr/>
          <p:nvPr/>
        </p:nvSpPr>
        <p:spPr>
          <a:xfrm>
            <a:off x="5187833" y="1271291"/>
            <a:ext cx="2099717" cy="1455533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Enable Auto-Assign Public IPv4 on Public Subnet 1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FEF65942-DCB2-E8FD-CC99-22DC328FB3BC}"/>
              </a:ext>
            </a:extLst>
          </p:cNvPr>
          <p:cNvSpPr/>
          <p:nvPr/>
        </p:nvSpPr>
        <p:spPr>
          <a:xfrm>
            <a:off x="2052698" y="1098870"/>
            <a:ext cx="2099717" cy="1455533"/>
          </a:xfrm>
          <a:prstGeom prst="wedgeEllipseCallout">
            <a:avLst>
              <a:gd name="adj1" fmla="val 23267"/>
              <a:gd name="adj2" fmla="val 6488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Configure Route Tables</a:t>
            </a:r>
          </a:p>
        </p:txBody>
      </p:sp>
    </p:spTree>
    <p:extLst>
      <p:ext uri="{BB962C8B-B14F-4D97-AF65-F5344CB8AC3E}">
        <p14:creationId xmlns:p14="http://schemas.microsoft.com/office/powerpoint/2010/main" val="168945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Solution overview</a:t>
            </a: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6" y="3429000"/>
            <a:ext cx="2722031" cy="4555200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22199D-A67E-2FAF-69E3-35EC0450668F}"/>
              </a:ext>
            </a:extLst>
          </p:cNvPr>
          <p:cNvSpPr/>
          <p:nvPr/>
        </p:nvSpPr>
        <p:spPr>
          <a:xfrm>
            <a:off x="285409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Planning the design and estimating cost</a:t>
            </a:r>
            <a:endParaRPr lang="en-GB" sz="1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06B513-BA8F-4AF9-D802-BD6712E0AC65}"/>
              </a:ext>
            </a:extLst>
          </p:cNvPr>
          <p:cNvSpPr/>
          <p:nvPr/>
        </p:nvSpPr>
        <p:spPr>
          <a:xfrm>
            <a:off x="3197976" y="2519980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Creating a basic functional Web Application</a:t>
            </a:r>
            <a:endParaRPr lang="en-GB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BD48C3-BAF6-67F7-8F5D-C7A055451CBC}"/>
              </a:ext>
            </a:extLst>
          </p:cNvPr>
          <p:cNvSpPr/>
          <p:nvPr/>
        </p:nvSpPr>
        <p:spPr>
          <a:xfrm>
            <a:off x="6110544" y="2025059"/>
            <a:ext cx="3163841" cy="264065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Decoupling the application components </a:t>
            </a: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6B7873B-570F-2F92-DC25-00B7383F01D3}"/>
              </a:ext>
            </a:extLst>
          </p:cNvPr>
          <p:cNvSpPr/>
          <p:nvPr/>
        </p:nvSpPr>
        <p:spPr>
          <a:xfrm>
            <a:off x="9420554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1600" dirty="0"/>
              <a:t>Implementing High Aviailability and Scalability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F887D-9FC3-5688-7FDA-47B1BDCDE9A7}"/>
              </a:ext>
            </a:extLst>
          </p:cNvPr>
          <p:cNvSpPr txBox="1"/>
          <p:nvPr/>
        </p:nvSpPr>
        <p:spPr>
          <a:xfrm>
            <a:off x="3336381" y="4266283"/>
            <a:ext cx="2581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Vpc</a:t>
            </a:r>
            <a:br>
              <a:rPr lang="bs-Latn-BA" sz="1600" dirty="0"/>
            </a:br>
            <a:r>
              <a:rPr lang="bs-Latn-BA" sz="1600" dirty="0"/>
              <a:t>Two AZ‘s </a:t>
            </a:r>
            <a:br>
              <a:rPr lang="bs-Latn-BA" sz="1600" dirty="0"/>
            </a:br>
            <a:r>
              <a:rPr lang="bs-Latn-BA" sz="1600" dirty="0"/>
              <a:t>Two instances EC2 Securtity group</a:t>
            </a:r>
            <a:br>
              <a:rPr lang="bs-Latn-BA" sz="1600" dirty="0"/>
            </a:br>
            <a:r>
              <a:rPr lang="bs-Latn-BA" sz="1600" dirty="0"/>
              <a:t>Internet Gateway</a:t>
            </a:r>
            <a:br>
              <a:rPr lang="bs-Latn-BA" sz="1600" dirty="0"/>
            </a:br>
            <a:r>
              <a:rPr lang="bs-Latn-BA" sz="1600" dirty="0"/>
              <a:t>Nat Gateway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F2BFE-BD0B-9C80-4517-FFD8B9AF2CD7}"/>
              </a:ext>
            </a:extLst>
          </p:cNvPr>
          <p:cNvSpPr txBox="1"/>
          <p:nvPr/>
        </p:nvSpPr>
        <p:spPr>
          <a:xfrm>
            <a:off x="6401888" y="4297665"/>
            <a:ext cx="25811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Amazon RDS</a:t>
            </a:r>
            <a:br>
              <a:rPr lang="bs-Latn-BA" sz="1600" dirty="0"/>
            </a:br>
            <a:r>
              <a:rPr lang="bs-Latn-BA" sz="1600" dirty="0"/>
              <a:t>Cloud9</a:t>
            </a:r>
            <a:br>
              <a:rPr lang="bs-Latn-BA" sz="1600" dirty="0"/>
            </a:br>
            <a:r>
              <a:rPr lang="bs-Latn-BA" sz="1600" dirty="0"/>
              <a:t>Secrets Manager</a:t>
            </a:r>
            <a:br>
              <a:rPr lang="bs-Latn-BA" sz="1600" dirty="0"/>
            </a:br>
            <a:r>
              <a:rPr lang="bs-Latn-BA" sz="1600" dirty="0"/>
              <a:t>Migration of Database </a:t>
            </a:r>
            <a:br>
              <a:rPr lang="bs-Latn-BA" dirty="0"/>
            </a:b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35E42-98E3-F1EA-5705-ACFF5D14AF01}"/>
              </a:ext>
            </a:extLst>
          </p:cNvPr>
          <p:cNvSpPr txBox="1"/>
          <p:nvPr/>
        </p:nvSpPr>
        <p:spPr>
          <a:xfrm>
            <a:off x="9420554" y="4287816"/>
            <a:ext cx="25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Application Load Balancer</a:t>
            </a:r>
            <a:br>
              <a:rPr lang="bs-Latn-BA" sz="1600" dirty="0"/>
            </a:br>
            <a:r>
              <a:rPr lang="bs-Latn-BA" sz="1600" dirty="0"/>
              <a:t>Auto Scaling Group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A6C8F-9D5C-0B60-F3CF-62927E7F87BB}"/>
              </a:ext>
            </a:extLst>
          </p:cNvPr>
          <p:cNvSpPr txBox="1"/>
          <p:nvPr/>
        </p:nvSpPr>
        <p:spPr>
          <a:xfrm>
            <a:off x="285409" y="4329371"/>
            <a:ext cx="2566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Diagrams</a:t>
            </a:r>
            <a:br>
              <a:rPr lang="bs-Latn-BA" sz="1600" dirty="0"/>
            </a:br>
            <a:r>
              <a:rPr lang="bs-Latn-BA" sz="1600" dirty="0"/>
              <a:t>AWS Pricing Calculator</a:t>
            </a:r>
          </a:p>
          <a:p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F2CE287-F4BE-36F6-362D-C4371F34331A}"/>
              </a:ext>
            </a:extLst>
          </p:cNvPr>
          <p:cNvSpPr/>
          <p:nvPr/>
        </p:nvSpPr>
        <p:spPr>
          <a:xfrm>
            <a:off x="7664316" y="3654145"/>
            <a:ext cx="1956121" cy="1340458"/>
          </a:xfrm>
          <a:prstGeom prst="wedgeEllipseCallout">
            <a:avLst>
              <a:gd name="adj1" fmla="val -52194"/>
              <a:gd name="adj2" fmla="val -4025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Crete a database subnet group </a:t>
            </a:r>
            <a:endParaRPr lang="en-GB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22A44966-66DE-F4C0-9282-B9571061B7F1}"/>
              </a:ext>
            </a:extLst>
          </p:cNvPr>
          <p:cNvSpPr/>
          <p:nvPr/>
        </p:nvSpPr>
        <p:spPr>
          <a:xfrm>
            <a:off x="7261925" y="1453098"/>
            <a:ext cx="2158629" cy="134045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Provision a new istnace for 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70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Solution overview</a:t>
            </a: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6" y="3429000"/>
            <a:ext cx="2722031" cy="4555200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22199D-A67E-2FAF-69E3-35EC0450668F}"/>
              </a:ext>
            </a:extLst>
          </p:cNvPr>
          <p:cNvSpPr/>
          <p:nvPr/>
        </p:nvSpPr>
        <p:spPr>
          <a:xfrm>
            <a:off x="285409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Planning the design and estimating cost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106B513-BA8F-4AF9-D802-BD6712E0AC65}"/>
              </a:ext>
            </a:extLst>
          </p:cNvPr>
          <p:cNvSpPr/>
          <p:nvPr/>
        </p:nvSpPr>
        <p:spPr>
          <a:xfrm>
            <a:off x="3242410" y="2522571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Creating a basic functional Web Application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BD48C3-BAF6-67F7-8F5D-C7A055451CBC}"/>
              </a:ext>
            </a:extLst>
          </p:cNvPr>
          <p:cNvSpPr/>
          <p:nvPr/>
        </p:nvSpPr>
        <p:spPr>
          <a:xfrm>
            <a:off x="6226527" y="2508103"/>
            <a:ext cx="2581154" cy="152760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Decoupling the application components </a:t>
            </a:r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6B7873B-570F-2F92-DC25-00B7383F01D3}"/>
              </a:ext>
            </a:extLst>
          </p:cNvPr>
          <p:cNvSpPr/>
          <p:nvPr/>
        </p:nvSpPr>
        <p:spPr>
          <a:xfrm>
            <a:off x="8952327" y="2142688"/>
            <a:ext cx="3239673" cy="225843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Implementing High Aviailability and Scalability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F887D-9FC3-5688-7FDA-47B1BDCDE9A7}"/>
              </a:ext>
            </a:extLst>
          </p:cNvPr>
          <p:cNvSpPr txBox="1"/>
          <p:nvPr/>
        </p:nvSpPr>
        <p:spPr>
          <a:xfrm>
            <a:off x="3336381" y="4266283"/>
            <a:ext cx="2581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Vpc</a:t>
            </a:r>
            <a:br>
              <a:rPr lang="bs-Latn-BA" sz="1600" dirty="0"/>
            </a:br>
            <a:r>
              <a:rPr lang="bs-Latn-BA" sz="1600" dirty="0"/>
              <a:t>Two AZ‘s </a:t>
            </a:r>
            <a:br>
              <a:rPr lang="bs-Latn-BA" sz="1600" dirty="0"/>
            </a:br>
            <a:r>
              <a:rPr lang="bs-Latn-BA" sz="1600" dirty="0"/>
              <a:t>Two instances EC2 Securtity group</a:t>
            </a:r>
            <a:br>
              <a:rPr lang="bs-Latn-BA" sz="1600" dirty="0"/>
            </a:br>
            <a:r>
              <a:rPr lang="bs-Latn-BA" sz="1600" dirty="0"/>
              <a:t>Internet Gateway</a:t>
            </a:r>
            <a:br>
              <a:rPr lang="bs-Latn-BA" sz="1600" dirty="0"/>
            </a:br>
            <a:r>
              <a:rPr lang="bs-Latn-BA" sz="1600" dirty="0"/>
              <a:t>Nat Gateway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F2BFE-BD0B-9C80-4517-FFD8B9AF2CD7}"/>
              </a:ext>
            </a:extLst>
          </p:cNvPr>
          <p:cNvSpPr txBox="1"/>
          <p:nvPr/>
        </p:nvSpPr>
        <p:spPr>
          <a:xfrm>
            <a:off x="6401888" y="4297665"/>
            <a:ext cx="2581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Amazon RDS</a:t>
            </a:r>
            <a:br>
              <a:rPr lang="bs-Latn-BA" sz="1600" dirty="0"/>
            </a:br>
            <a:r>
              <a:rPr lang="bs-Latn-BA" sz="1600" dirty="0"/>
              <a:t>Cloud9</a:t>
            </a:r>
            <a:br>
              <a:rPr lang="bs-Latn-BA" sz="1600" dirty="0"/>
            </a:br>
            <a:r>
              <a:rPr lang="bs-Latn-BA" sz="1600" dirty="0"/>
              <a:t>Secrets Manager</a:t>
            </a:r>
            <a:br>
              <a:rPr lang="bs-Latn-BA" sz="1600" dirty="0"/>
            </a:br>
            <a:r>
              <a:rPr lang="bs-Latn-BA" sz="1600" dirty="0"/>
              <a:t>Migration of Database </a:t>
            </a:r>
            <a:br>
              <a:rPr lang="bs-Latn-BA" sz="1600" dirty="0"/>
            </a:b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35E42-98E3-F1EA-5705-ACFF5D14AF01}"/>
              </a:ext>
            </a:extLst>
          </p:cNvPr>
          <p:cNvSpPr txBox="1"/>
          <p:nvPr/>
        </p:nvSpPr>
        <p:spPr>
          <a:xfrm>
            <a:off x="9420554" y="4287816"/>
            <a:ext cx="25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Application Load Balancer</a:t>
            </a:r>
            <a:br>
              <a:rPr lang="bs-Latn-BA" sz="1600" dirty="0"/>
            </a:br>
            <a:r>
              <a:rPr lang="bs-Latn-BA" sz="1600" dirty="0"/>
              <a:t>Auto Scaling Group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A6C8F-9D5C-0B60-F3CF-62927E7F87BB}"/>
              </a:ext>
            </a:extLst>
          </p:cNvPr>
          <p:cNvSpPr txBox="1"/>
          <p:nvPr/>
        </p:nvSpPr>
        <p:spPr>
          <a:xfrm>
            <a:off x="285409" y="4329371"/>
            <a:ext cx="2566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600" dirty="0"/>
              <a:t>Diagrams</a:t>
            </a:r>
            <a:br>
              <a:rPr lang="bs-Latn-BA" sz="1600" dirty="0"/>
            </a:br>
            <a:r>
              <a:rPr lang="bs-Latn-BA" sz="1600" dirty="0"/>
              <a:t>AWS Pricing Calculator</a:t>
            </a:r>
          </a:p>
          <a:p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3BF329F-7071-600A-8399-17A91810E652}"/>
              </a:ext>
            </a:extLst>
          </p:cNvPr>
          <p:cNvSpPr/>
          <p:nvPr/>
        </p:nvSpPr>
        <p:spPr>
          <a:xfrm>
            <a:off x="7127356" y="1937669"/>
            <a:ext cx="2099717" cy="1455533"/>
          </a:xfrm>
          <a:prstGeom prst="wedgeEllipseCallout">
            <a:avLst>
              <a:gd name="adj1" fmla="val 43663"/>
              <a:gd name="adj2" fmla="val 601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Create Image from Instance2</a:t>
            </a:r>
            <a:endParaRPr lang="en-GB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5801752-EC39-9F10-C355-F4126870A88E}"/>
              </a:ext>
            </a:extLst>
          </p:cNvPr>
          <p:cNvSpPr/>
          <p:nvPr/>
        </p:nvSpPr>
        <p:spPr>
          <a:xfrm>
            <a:off x="9690977" y="1143637"/>
            <a:ext cx="2099717" cy="1455533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Create Target Groups</a:t>
            </a:r>
            <a:endParaRPr lang="en-GB" dirty="0"/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24106A83-C92C-8D61-5EA1-167DC99C95F0}"/>
              </a:ext>
            </a:extLst>
          </p:cNvPr>
          <p:cNvSpPr/>
          <p:nvPr/>
        </p:nvSpPr>
        <p:spPr>
          <a:xfrm>
            <a:off x="7458210" y="4021714"/>
            <a:ext cx="2099717" cy="1455533"/>
          </a:xfrm>
          <a:prstGeom prst="wedgeEllipseCallout">
            <a:avLst>
              <a:gd name="adj1" fmla="val 45868"/>
              <a:gd name="adj2" fmla="val -5121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dirty="0"/>
              <a:t>Verify Load Balancer</a:t>
            </a:r>
          </a:p>
        </p:txBody>
      </p:sp>
    </p:spTree>
    <p:extLst>
      <p:ext uri="{BB962C8B-B14F-4D97-AF65-F5344CB8AC3E}">
        <p14:creationId xmlns:p14="http://schemas.microsoft.com/office/powerpoint/2010/main" val="51620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F157-3701-2221-328F-E71FAB28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5D4D-1435-703B-8578-0410FFAEF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50331-8B1E-D59E-B135-872A1BEF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5" y="593367"/>
            <a:ext cx="11564375" cy="258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058F7-FC14-078C-F251-10512F15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3429000"/>
            <a:ext cx="11505300" cy="25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Architecture diagram of the solution :</a:t>
            </a:r>
            <a:r>
              <a:rPr lang="bs-Latn-BA" sz="3600" b="1" dirty="0">
                <a:solidFill>
                  <a:srgbClr val="002060"/>
                </a:solidFill>
              </a:rPr>
              <a:t> PHASE 2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4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195791-3CF0-232F-CF99-E2D7D465B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28" y="1517100"/>
            <a:ext cx="8663344" cy="52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</TotalTime>
  <Words>2263</Words>
  <Application>Microsoft Office PowerPoint</Application>
  <PresentationFormat>Widescreen</PresentationFormat>
  <Paragraphs>189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Arial,Sans-Serif</vt:lpstr>
      <vt:lpstr>Calibri</vt:lpstr>
      <vt:lpstr>Calibri Light</vt:lpstr>
      <vt:lpstr>Nunito</vt:lpstr>
      <vt:lpstr>Nunito Black</vt:lpstr>
      <vt:lpstr>office theme</vt:lpstr>
      <vt:lpstr>Simple Light</vt:lpstr>
      <vt:lpstr>PowerPoint Presentation</vt:lpstr>
      <vt:lpstr>Business scenario overview</vt:lpstr>
      <vt:lpstr>Business scenario overview</vt:lpstr>
      <vt:lpstr>Solution overview </vt:lpstr>
      <vt:lpstr>Solution overview </vt:lpstr>
      <vt:lpstr>Solution overview </vt:lpstr>
      <vt:lpstr>Solution overview </vt:lpstr>
      <vt:lpstr>PowerPoint Presentation</vt:lpstr>
      <vt:lpstr>Architecture diagram of the solution : PHASE 2  </vt:lpstr>
      <vt:lpstr>Architecture diagram of the solution : PHASE 3 </vt:lpstr>
      <vt:lpstr>Architecture diagram of the solution : PHASE 4   </vt:lpstr>
      <vt:lpstr>Demo  </vt:lpstr>
      <vt:lpstr>Challenges &amp; Lessons learned     </vt:lpstr>
      <vt:lpstr>References     https://awsacademy.instructure.com/courses/49302/modules/items/4245907  https://docs.aws.amazon.com/pricing-calculator/index.html  https://docs.aws.amazon.com/elasticloadbalancing/latest/application/application-load-balancers.html  https://awsacademy.instructure.com/courses/49302/modules/items/4246031  https://www.youtube.com/watch?v=aeLdPYGnn_Q  https://awsacademy.instructure.com/courses/49302/modules/items/4246271  https://awsacademy.instructure.com/courses/49302/modules/items/4246188  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Merima Maksumic</dc:creator>
  <cp:lastModifiedBy>Merima Maksumic</cp:lastModifiedBy>
  <cp:revision>120</cp:revision>
  <dcterms:created xsi:type="dcterms:W3CDTF">2023-05-07T14:20:35Z</dcterms:created>
  <dcterms:modified xsi:type="dcterms:W3CDTF">2024-06-08T21:33:38Z</dcterms:modified>
</cp:coreProperties>
</file>